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32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37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96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82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04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2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92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26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13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5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70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7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9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48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08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80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8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5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38" y="752545"/>
            <a:ext cx="7499639" cy="2017951"/>
          </a:xfrm>
        </p:spPr>
        <p:txBody>
          <a:bodyPr>
            <a:normAutofit fontScale="90000"/>
          </a:bodyPr>
          <a:lstStyle/>
          <a:p>
            <a:pPr algn="ctr"/>
            <a:r>
              <a:rPr dirty="0">
                <a:latin typeface="Castellar" panose="020A0402060406010301" pitchFamily="18" charset="0"/>
              </a:rPr>
              <a:t>Healthcare Appointment Analysis Dashboard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39" y="3071409"/>
            <a:ext cx="4387950" cy="1350465"/>
          </a:xfrm>
        </p:spPr>
        <p:txBody>
          <a:bodyPr>
            <a:normAutofit/>
          </a:bodyPr>
          <a:lstStyle/>
          <a:p>
            <a:r>
              <a:rPr sz="2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</a:t>
            </a:r>
            <a:r>
              <a:rPr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000" dirty="0" err="1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Mahak</a:t>
            </a:r>
            <a:r>
              <a:rPr lang="en-US" sz="2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Jain</a:t>
            </a:r>
            <a:endParaRPr sz="2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Used: Power BI, </a:t>
            </a:r>
            <a:r>
              <a:rPr lang="en-US" sz="2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sz="2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3480180" y="2832843"/>
            <a:ext cx="4885898" cy="3254057"/>
          </a:xfrm>
          <a:custGeom>
            <a:avLst/>
            <a:gdLst/>
            <a:ahLst/>
            <a:cxnLst/>
            <a:rect l="l" t="t" r="r" b="b"/>
            <a:pathLst>
              <a:path w="2534524" h="1537378">
                <a:moveTo>
                  <a:pt x="0" y="0"/>
                </a:moveTo>
                <a:lnTo>
                  <a:pt x="2534524" y="0"/>
                </a:lnTo>
                <a:lnTo>
                  <a:pt x="2534524" y="1537378"/>
                </a:lnTo>
                <a:lnTo>
                  <a:pt x="0" y="1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Georgia" panose="02040502050405020303" pitchFamily="18" charset="0"/>
              </a:rP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28203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healthcare appointment data and identify patterns in patient attendance 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behavio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outcome tracking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SMS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reminder analysis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 &amp; age-based filtering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Weekly trend evaluation</a:t>
            </a:r>
          </a:p>
        </p:txBody>
      </p:sp>
      <p:sp>
        <p:nvSpPr>
          <p:cNvPr id="4" name="Freeform 5"/>
          <p:cNvSpPr/>
          <p:nvPr/>
        </p:nvSpPr>
        <p:spPr>
          <a:xfrm>
            <a:off x="5459105" y="3334192"/>
            <a:ext cx="2711417" cy="2275038"/>
          </a:xfrm>
          <a:custGeom>
            <a:avLst/>
            <a:gdLst/>
            <a:ahLst/>
            <a:cxnLst/>
            <a:rect l="l" t="t" r="r" b="b"/>
            <a:pathLst>
              <a:path w="2056193" h="1578128">
                <a:moveTo>
                  <a:pt x="0" y="0"/>
                </a:moveTo>
                <a:lnTo>
                  <a:pt x="2056193" y="0"/>
                </a:lnTo>
                <a:lnTo>
                  <a:pt x="2056193" y="1578128"/>
                </a:lnTo>
                <a:lnTo>
                  <a:pt x="0" y="1578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Georgia" panose="02040502050405020303" pitchFamily="18" charset="0"/>
              </a:rPr>
              <a:t>Key Filters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77" y="2279177"/>
            <a:ext cx="8079474" cy="40397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Gender Filter: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Segments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by Male (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M)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Female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ype Filter: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Like 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Chemotherapy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ECG, MRI, Physiotherapy, X-Ray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Note:  </a:t>
            </a:r>
            <a:r>
              <a:rPr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Analyzes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based on treatment type.</a:t>
            </a:r>
          </a:p>
        </p:txBody>
      </p:sp>
      <p:sp>
        <p:nvSpPr>
          <p:cNvPr id="4" name="Freeform 9"/>
          <p:cNvSpPr/>
          <p:nvPr/>
        </p:nvSpPr>
        <p:spPr>
          <a:xfrm>
            <a:off x="6151093" y="3383540"/>
            <a:ext cx="2378758" cy="2935373"/>
          </a:xfrm>
          <a:custGeom>
            <a:avLst/>
            <a:gdLst/>
            <a:ahLst/>
            <a:cxnLst/>
            <a:rect l="l" t="t" r="r" b="b"/>
            <a:pathLst>
              <a:path w="1204704" h="1540764">
                <a:moveTo>
                  <a:pt x="0" y="0"/>
                </a:moveTo>
                <a:lnTo>
                  <a:pt x="1204704" y="0"/>
                </a:lnTo>
                <a:lnTo>
                  <a:pt x="1204704" y="1540764"/>
                </a:lnTo>
                <a:lnTo>
                  <a:pt x="0" y="1540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Georgia" panose="02040502050405020303" pitchFamily="18" charset="0"/>
              </a:rPr>
              <a:t>Age Group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263" y="2238233"/>
            <a:ext cx="8093122" cy="4230806"/>
          </a:xfrm>
        </p:spPr>
        <p:txBody>
          <a:bodyPr>
            <a:normAutofit/>
          </a:bodyPr>
          <a:lstStyle/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Visual: Clustered Column 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Chart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Highest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appointments in 19–35 age group.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Senior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(60+) show fewer appointments.</a:t>
            </a:r>
          </a:p>
        </p:txBody>
      </p:sp>
      <p:sp>
        <p:nvSpPr>
          <p:cNvPr id="4" name="Freeform 8"/>
          <p:cNvSpPr/>
          <p:nvPr/>
        </p:nvSpPr>
        <p:spPr>
          <a:xfrm>
            <a:off x="5442925" y="4130373"/>
            <a:ext cx="3182460" cy="2213517"/>
          </a:xfrm>
          <a:custGeom>
            <a:avLst/>
            <a:gdLst/>
            <a:ahLst/>
            <a:cxnLst/>
            <a:rect l="l" t="t" r="r" b="b"/>
            <a:pathLst>
              <a:path w="3182460" h="2213517">
                <a:moveTo>
                  <a:pt x="0" y="0"/>
                </a:moveTo>
                <a:lnTo>
                  <a:pt x="3182460" y="0"/>
                </a:lnTo>
                <a:lnTo>
                  <a:pt x="3182460" y="2213517"/>
                </a:lnTo>
                <a:lnTo>
                  <a:pt x="0" y="2213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Georgia" panose="02040502050405020303" pitchFamily="18" charset="0"/>
              </a:rPr>
              <a:t>Predicted Outcome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558" y="2142699"/>
            <a:ext cx="8024884" cy="4162567"/>
          </a:xfrm>
        </p:spPr>
        <p:txBody>
          <a:bodyPr>
            <a:normAutofit/>
          </a:bodyPr>
          <a:lstStyle/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Visual: Donut 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Chart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58.82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of patients predicted to attend.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41.18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expected to no-show.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Useful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planning and scheduling.</a:t>
            </a:r>
          </a:p>
        </p:txBody>
      </p:sp>
      <p:sp>
        <p:nvSpPr>
          <p:cNvPr id="8" name="Freeform 13"/>
          <p:cNvSpPr/>
          <p:nvPr/>
        </p:nvSpPr>
        <p:spPr>
          <a:xfrm>
            <a:off x="5595242" y="3460824"/>
            <a:ext cx="2989200" cy="2933152"/>
          </a:xfrm>
          <a:custGeom>
            <a:avLst/>
            <a:gdLst/>
            <a:ahLst/>
            <a:cxnLst/>
            <a:rect l="l" t="t" r="r" b="b"/>
            <a:pathLst>
              <a:path w="2989200" h="2933152">
                <a:moveTo>
                  <a:pt x="0" y="0"/>
                </a:moveTo>
                <a:lnTo>
                  <a:pt x="2989200" y="0"/>
                </a:lnTo>
                <a:lnTo>
                  <a:pt x="2989200" y="2933152"/>
                </a:lnTo>
                <a:lnTo>
                  <a:pt x="0" y="2933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Georgia" panose="02040502050405020303" pitchFamily="18" charset="0"/>
              </a:rPr>
              <a:t>Day-wise Outcome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207" y="2251880"/>
            <a:ext cx="8065826" cy="4244453"/>
          </a:xfrm>
        </p:spPr>
        <p:txBody>
          <a:bodyPr>
            <a:normAutofit/>
          </a:bodyPr>
          <a:lstStyle/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Visual: Horizontal Bar 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Chart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No-shows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on Thursday and Friday.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Monday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Sunday show fewer no-shows.</a:t>
            </a:r>
          </a:p>
        </p:txBody>
      </p:sp>
      <p:sp>
        <p:nvSpPr>
          <p:cNvPr id="4" name="Freeform 14"/>
          <p:cNvSpPr/>
          <p:nvPr/>
        </p:nvSpPr>
        <p:spPr>
          <a:xfrm>
            <a:off x="6080076" y="2559355"/>
            <a:ext cx="2053990" cy="2595880"/>
          </a:xfrm>
          <a:custGeom>
            <a:avLst/>
            <a:gdLst/>
            <a:ahLst/>
            <a:cxnLst/>
            <a:rect l="l" t="t" r="r" b="b"/>
            <a:pathLst>
              <a:path w="2053990" h="2595880">
                <a:moveTo>
                  <a:pt x="0" y="0"/>
                </a:moveTo>
                <a:lnTo>
                  <a:pt x="2053990" y="0"/>
                </a:lnTo>
                <a:lnTo>
                  <a:pt x="2053990" y="2595880"/>
                </a:lnTo>
                <a:lnTo>
                  <a:pt x="0" y="259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7"/>
          <p:cNvSpPr/>
          <p:nvPr/>
        </p:nvSpPr>
        <p:spPr>
          <a:xfrm>
            <a:off x="573207" y="4271500"/>
            <a:ext cx="1997182" cy="2019209"/>
          </a:xfrm>
          <a:custGeom>
            <a:avLst/>
            <a:gdLst/>
            <a:ahLst/>
            <a:cxnLst/>
            <a:rect l="l" t="t" r="r" b="b"/>
            <a:pathLst>
              <a:path w="1997182" h="2019209">
                <a:moveTo>
                  <a:pt x="0" y="0"/>
                </a:moveTo>
                <a:lnTo>
                  <a:pt x="1997182" y="0"/>
                </a:lnTo>
                <a:lnTo>
                  <a:pt x="1997182" y="2019210"/>
                </a:lnTo>
                <a:lnTo>
                  <a:pt x="0" y="2019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Georgia" panose="02040502050405020303" pitchFamily="18" charset="0"/>
              </a:rPr>
              <a:t>SMS Reminder Effectiveness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909" y="2129051"/>
            <a:ext cx="8065827" cy="4258101"/>
          </a:xfrm>
        </p:spPr>
        <p:txBody>
          <a:bodyPr>
            <a:normAutofit/>
          </a:bodyPr>
          <a:lstStyle/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Visual: Pie 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Chart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75% of patients with reminders attended.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SMS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reminders have strong positive impact.</a:t>
            </a:r>
          </a:p>
        </p:txBody>
      </p:sp>
      <p:sp>
        <p:nvSpPr>
          <p:cNvPr id="4" name="Freeform 13"/>
          <p:cNvSpPr/>
          <p:nvPr/>
        </p:nvSpPr>
        <p:spPr>
          <a:xfrm>
            <a:off x="5809059" y="3734435"/>
            <a:ext cx="2801165" cy="2120456"/>
          </a:xfrm>
          <a:custGeom>
            <a:avLst/>
            <a:gdLst/>
            <a:ahLst/>
            <a:cxnLst/>
            <a:rect l="l" t="t" r="r" b="b"/>
            <a:pathLst>
              <a:path w="2801165" h="2923417">
                <a:moveTo>
                  <a:pt x="0" y="0"/>
                </a:moveTo>
                <a:lnTo>
                  <a:pt x="2801165" y="0"/>
                </a:lnTo>
                <a:lnTo>
                  <a:pt x="2801165" y="2923417"/>
                </a:lnTo>
                <a:lnTo>
                  <a:pt x="0" y="2923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709684"/>
            <a:ext cx="5002567" cy="1037229"/>
          </a:xfrm>
        </p:spPr>
        <p:txBody>
          <a:bodyPr/>
          <a:lstStyle/>
          <a:p>
            <a:r>
              <a:rPr dirty="0">
                <a:latin typeface="Georgia" panose="02040502050405020303" pitchFamily="18" charset="0"/>
              </a:rPr>
              <a:t>Conclusions </a:t>
            </a:r>
            <a:r>
              <a:rPr dirty="0" smtClean="0">
                <a:latin typeface="Georgia" panose="02040502050405020303" pitchFamily="18" charset="0"/>
              </a:rPr>
              <a:t>&amp;</a:t>
            </a:r>
            <a:r>
              <a:rPr lang="en-US" dirty="0" smtClean="0">
                <a:latin typeface="Georgia" panose="02040502050405020303" pitchFamily="18" charset="0"/>
              </a:rPr>
              <a:t/>
            </a:r>
            <a:br>
              <a:rPr lang="en-US" dirty="0" smtClean="0">
                <a:latin typeface="Georgia" panose="02040502050405020303" pitchFamily="18" charset="0"/>
              </a:rPr>
            </a:br>
            <a:r>
              <a:rPr dirty="0" smtClean="0">
                <a:latin typeface="Georgia" panose="02040502050405020303" pitchFamily="18" charset="0"/>
              </a:rPr>
              <a:t> </a:t>
            </a:r>
            <a:r>
              <a:rPr dirty="0">
                <a:latin typeface="Georgia" panose="02040502050405020303" pitchFamily="18" charset="0"/>
              </a:rPr>
              <a:t>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445" y="2224585"/>
            <a:ext cx="7929349" cy="4176215"/>
          </a:xfrm>
        </p:spPr>
        <p:txBody>
          <a:bodyPr>
            <a:normAutofit/>
          </a:bodyPr>
          <a:lstStyle/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weekdays influence attendance.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SMS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reminders boost attendance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SMS use before high-risk days.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Focus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seniors and youth.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on Monday/Sunday.</a:t>
            </a:r>
          </a:p>
        </p:txBody>
      </p:sp>
      <p:sp>
        <p:nvSpPr>
          <p:cNvPr id="4" name="Freeform 11"/>
          <p:cNvSpPr/>
          <p:nvPr/>
        </p:nvSpPr>
        <p:spPr>
          <a:xfrm>
            <a:off x="6223378" y="2947919"/>
            <a:ext cx="2086449" cy="1842448"/>
          </a:xfrm>
          <a:custGeom>
            <a:avLst/>
            <a:gdLst/>
            <a:ahLst/>
            <a:cxnLst/>
            <a:rect l="l" t="t" r="r" b="b"/>
            <a:pathLst>
              <a:path w="4079202" h="4507406">
                <a:moveTo>
                  <a:pt x="0" y="0"/>
                </a:moveTo>
                <a:lnTo>
                  <a:pt x="4079202" y="0"/>
                </a:lnTo>
                <a:lnTo>
                  <a:pt x="4079202" y="4507406"/>
                </a:lnTo>
                <a:lnTo>
                  <a:pt x="0" y="450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4"/>
          <p:cNvSpPr/>
          <p:nvPr/>
        </p:nvSpPr>
        <p:spPr>
          <a:xfrm>
            <a:off x="4885261" y="377863"/>
            <a:ext cx="1966552" cy="1700869"/>
          </a:xfrm>
          <a:custGeom>
            <a:avLst/>
            <a:gdLst/>
            <a:ahLst/>
            <a:cxnLst/>
            <a:rect l="l" t="t" r="r" b="b"/>
            <a:pathLst>
              <a:path w="2731255" h="2738101">
                <a:moveTo>
                  <a:pt x="0" y="0"/>
                </a:moveTo>
                <a:lnTo>
                  <a:pt x="2731255" y="0"/>
                </a:lnTo>
                <a:lnTo>
                  <a:pt x="2731255" y="2738101"/>
                </a:lnTo>
                <a:lnTo>
                  <a:pt x="0" y="2738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200F014-A043-4C7F-B1C3-D9514D7D3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894" y="411162"/>
            <a:ext cx="7986568" cy="1143000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Dashboard</a:t>
            </a:r>
            <a:endParaRPr lang="en-IN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94" y="1337481"/>
            <a:ext cx="7986568" cy="5199797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65</TotalTime>
  <Words>245</Words>
  <Application>Microsoft Office PowerPoint</Application>
  <PresentationFormat>On-screen Show (4:3)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Castellar</vt:lpstr>
      <vt:lpstr>Century Gothic</vt:lpstr>
      <vt:lpstr>Georgia</vt:lpstr>
      <vt:lpstr>Times New Roman</vt:lpstr>
      <vt:lpstr>Wingdings</vt:lpstr>
      <vt:lpstr>Wingdings 3</vt:lpstr>
      <vt:lpstr>Ion Boardroom</vt:lpstr>
      <vt:lpstr>Healthcare Appointment Analysis Dashboard</vt:lpstr>
      <vt:lpstr>Project Overview</vt:lpstr>
      <vt:lpstr>Key Filters Used</vt:lpstr>
      <vt:lpstr>Age Group Analysis</vt:lpstr>
      <vt:lpstr>Predicted Outcome Summary</vt:lpstr>
      <vt:lpstr>Day-wise Outcome Analysis</vt:lpstr>
      <vt:lpstr>SMS Reminder Effectiveness</vt:lpstr>
      <vt:lpstr>Conclusions &amp;  Recommendations</vt:lpstr>
      <vt:lpstr>Dashboard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Appointment Analysis Dashboard</dc:title>
  <dc:subject/>
  <dc:creator/>
  <cp:keywords/>
  <dc:description>generated using python-pptx</dc:description>
  <cp:lastModifiedBy>Microsoft account</cp:lastModifiedBy>
  <cp:revision>10</cp:revision>
  <dcterms:created xsi:type="dcterms:W3CDTF">2013-01-27T09:14:16Z</dcterms:created>
  <dcterms:modified xsi:type="dcterms:W3CDTF">2025-06-28T13:23:47Z</dcterms:modified>
  <cp:category/>
</cp:coreProperties>
</file>